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  <p:sldId id="269" r:id="rId9"/>
    <p:sldId id="270" r:id="rId10"/>
    <p:sldId id="267" r:id="rId11"/>
    <p:sldId id="262" r:id="rId12"/>
    <p:sldId id="275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975162-1C4C-4D2B-BC20-28BAF8C2A026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C38407-C294-4566-9E69-205C606F5BE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1688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Cambiar</a:t>
            </a:r>
            <a:r>
              <a:rPr lang="en-US" dirty="0"/>
              <a:t> por HLM linear-Ss, HLM non-linear-Ss. Variance bias, Mean bias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38407-C294-4566-9E69-205C606F5BE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7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Normalizarlo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38407-C294-4566-9E69-205C606F5BE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513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Normalizarlo</a:t>
            </a:r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C38407-C294-4566-9E69-205C606F5BE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03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049E71-4EF1-4E97-AAC6-1F758A1B51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F779580-CDA6-45F7-885E-88F8CBDFEE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77F53B-7E1F-489C-AEBC-8450ACE00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3D703D9-84B3-42F2-9C2F-056B41D52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733919-116D-4F9C-AE14-A6819DB97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31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C54F7F-32AA-4B07-BDC1-884CC018D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A83827E-6C08-46E0-B1DF-69ECCB1937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EB52B13-0474-4BA1-B85A-16B0764C4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3AE050-1E80-4850-A686-AA7CD8019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3AB6CA8-CF9C-46E5-AA25-17C23AF92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14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DDC9C50-762A-4854-B7B1-B3535BA87E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C0B33CF-11ED-4659-AE84-79FF03308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B5425B-24B3-489C-B663-6A0450196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DFAA0B-78F7-44C2-85E1-D11A68E49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8B3214-2291-4DF5-9137-BF51747D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35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4A6567-30CC-41C3-81CC-BC422F504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6DA8D8-E8F1-4905-8D22-21C093732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0D521A-DCAF-4374-A0D1-67C4AB306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590ADC-4BCA-4900-8F89-C5FCB3C0D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B42D97-DBC4-444C-8B4F-7BC80CF8C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030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6FA04E-2C92-4953-B397-24E0C102D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91EDA8-CCB9-476F-9555-4786FDFDB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FA1A13-ED9F-4969-BAB4-F079D04A7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D0049B-71F9-4D3C-9541-09FE250EF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B6A61F-DCBF-4BCB-A5C7-7130AE5AD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05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0EB4D7-B4E1-40A7-B4C4-E3A0AC156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0FCA04-A671-4E95-9E96-EAABDA6BC3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62D1098-5B5E-4A9C-9F6F-0296AA4A1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6D58C6D-6D5C-4034-B628-ED55A1A8B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E951CD2-4687-4B5B-838A-76BE5FEC6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74E4E73-0358-4117-90E9-C606C875E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88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6AD4F8-FE9B-4AB7-B1A9-B4A2185AE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9CA6FBD-AC7C-4484-8EDF-EBD89FB9C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6E3741C-DA17-4EF8-87B1-E63E6513E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D95F4FF-7530-4FD1-949C-394A5B850D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B54F12A-9178-4C24-B8F0-EF57825DCD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578303E-C21F-4C95-918C-506E954E0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1DA5C1A-9A75-4BE1-9DEA-81EA4491E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B9BB0D9-1A93-4FC4-94CC-F615E0C68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26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F260EA-8256-42F9-921C-BBB26E174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266E8B5-345D-4E90-8CB3-7FEC46A58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8E6017D-5CF8-4C61-867B-3ED7FCDB1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80CA1E7-67DB-4C9A-A306-273D61138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04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60C8E2D-72E6-400C-9B75-F6C9E79FE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B54C2EB-813A-41DB-899F-CD07A399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2C90F24-CA6D-482D-95D0-485F42426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185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561528-807E-4B11-8319-CB801A773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86ABC7-AE0E-44F0-A1EB-3EC523DBA3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C44A4C0-F84A-46FC-9365-4EA8417D4C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132837-54EF-4058-BEB2-49348430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C2299C2-768E-4BC1-88F0-6CD4FF780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09607DC-5577-464E-8BCF-F820B1961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9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13D789-4BE9-4271-99A4-C1F82A2E8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34F55BF-F74B-475D-9F42-322B24F6C5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145035F-FB6F-4FBC-87B0-A40B30062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A3DB89E-F230-4122-A4B2-BACF5B917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34DC2D5-AAB8-4120-98A7-96BFA6BBC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55FA6F2-542E-4466-B201-F05C11E13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855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AF2EB74-655A-4BB9-BB5D-BA7A24D84A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16EE32-B83F-4C56-AA2B-9187F3A70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42B7F23-9980-46E4-850F-8FE45224E7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D216A3-8389-4F7A-A609-EFB750B1D5E8}" type="datetimeFigureOut">
              <a:rPr lang="en-US" smtClean="0"/>
              <a:t>7/7/2020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A0677A-E7E0-4CC6-A39F-03FB142A9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63F453F-CE0F-4F48-91F2-1F34E976C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12F13-2710-45F4-B307-B8C4B1E6317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24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4E1C49-768E-489B-8B2C-FC3D640EE4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Evaluation of a non-linear function to represent subsurface outflow and tile drainage.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AE759C-6FCA-40C2-8693-AD5BC123CC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Nicolas Velasquez, Ricardo Mantilla, Felipe Quintero, Morgan </a:t>
            </a:r>
            <a:r>
              <a:rPr lang="en-US" dirty="0" err="1"/>
              <a:t>Fonley</a:t>
            </a:r>
            <a:r>
              <a:rPr lang="en-US" dirty="0"/>
              <a:t>, </a:t>
            </a:r>
            <a:r>
              <a:rPr lang="en-US" dirty="0" err="1"/>
              <a:t>Witek</a:t>
            </a:r>
            <a:r>
              <a:rPr lang="en-US" dirty="0"/>
              <a:t> </a:t>
            </a:r>
            <a:r>
              <a:rPr lang="en-US" dirty="0" err="1"/>
              <a:t>Krajewsky</a:t>
            </a:r>
            <a:r>
              <a:rPr lang="en-US" dirty="0"/>
              <a:t>,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118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Compared with the HLM-l, the best scenario of the HLM-</a:t>
            </a:r>
            <a:r>
              <a:rPr lang="en-US" sz="3000" dirty="0" err="1"/>
              <a:t>nl</a:t>
            </a:r>
            <a:r>
              <a:rPr lang="en-US" sz="3000" dirty="0"/>
              <a:t> produces a significant improvement at different regions of Iowa.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CD5E32F-6B19-4DA6-A103-2BE71E356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32915"/>
            <a:ext cx="6433544" cy="367492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C8F48E8-86CF-4127-AD3A-2A70589E83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76"/>
          <a:stretch/>
        </p:blipFill>
        <p:spPr>
          <a:xfrm>
            <a:off x="6433544" y="2432915"/>
            <a:ext cx="5399257" cy="367492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6DB7F0A-7D9F-4867-BFCD-B40C6C2CCB48}"/>
              </a:ext>
            </a:extLst>
          </p:cNvPr>
          <p:cNvSpPr txBox="1"/>
          <p:nvPr/>
        </p:nvSpPr>
        <p:spPr>
          <a:xfrm>
            <a:off x="7360131" y="1824284"/>
            <a:ext cx="382505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b) KGE for the best HLM-</a:t>
            </a:r>
            <a:r>
              <a:rPr lang="en-US" sz="2500" dirty="0" err="1"/>
              <a:t>nl</a:t>
            </a:r>
            <a:endParaRPr lang="en-US" sz="2500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3448098-E5EA-4A07-B3F8-CA4F26755A50}"/>
              </a:ext>
            </a:extLst>
          </p:cNvPr>
          <p:cNvSpPr txBox="1"/>
          <p:nvPr/>
        </p:nvSpPr>
        <p:spPr>
          <a:xfrm>
            <a:off x="1999087" y="1824284"/>
            <a:ext cx="325810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a) KGE for the HLM-l</a:t>
            </a:r>
          </a:p>
        </p:txBody>
      </p:sp>
    </p:spTree>
    <p:extLst>
      <p:ext uri="{BB962C8B-B14F-4D97-AF65-F5344CB8AC3E}">
        <p14:creationId xmlns:p14="http://schemas.microsoft.com/office/powerpoint/2010/main" val="1169945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Scenario 4 increases the </a:t>
            </a:r>
            <a:r>
              <a:rPr lang="en-US" sz="3000" dirty="0" err="1"/>
              <a:t>peakflow</a:t>
            </a:r>
            <a:r>
              <a:rPr lang="en-US" sz="3000" dirty="0"/>
              <a:t> performance producing some overestimations for the large values.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5737" y="1738343"/>
            <a:ext cx="10920525" cy="4830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59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 fontScale="90000"/>
          </a:bodyPr>
          <a:lstStyle/>
          <a:p>
            <a:r>
              <a:rPr lang="en-US" sz="3000" dirty="0"/>
              <a:t>We compare the standardized peak flow differences for scenarios 4, 9 and 12. Scenario 4 produces the highest performance followed by scenario 12. With scenario 9 we obtain a result similar to HLM-l. Despite its good performance, scenario 4 increases differences with over-estimations equal o greater than 1.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5737" y="2474869"/>
            <a:ext cx="10920525" cy="335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206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captura de pantalla, dibujo&#10;&#10;Descripción generada automáticamente">
            <a:extLst>
              <a:ext uri="{FF2B5EF4-FFF2-40B4-BE49-F238E27FC236}">
                <a16:creationId xmlns:a16="http://schemas.microsoft.com/office/drawing/2014/main" id="{497AE9B1-3846-49F6-AFA8-0372A906F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141" y="0"/>
            <a:ext cx="58597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288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For the evaluation we use a version of the HLM model that has an active layer on the subsurface, and the option to include tile drainage.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C32E14B-FB0B-4DB8-9605-7BA5B655A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16647" y="1723601"/>
            <a:ext cx="8513182" cy="486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705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8" t="6575" r="6973"/>
          <a:stretch/>
        </p:blipFill>
        <p:spPr>
          <a:xfrm>
            <a:off x="124694" y="1947714"/>
            <a:ext cx="6680544" cy="4705012"/>
          </a:xfrm>
          <a:prstGeom prst="rect">
            <a:avLst/>
          </a:prstGeom>
        </p:spPr>
      </p:pic>
      <p:pic>
        <p:nvPicPr>
          <p:cNvPr id="4" name="Imagen 3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77BDB297-8396-442B-95C2-A3635FC369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301" y="2268530"/>
            <a:ext cx="5074699" cy="4014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726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The HLM-</a:t>
            </a:r>
            <a:r>
              <a:rPr lang="en-US" sz="3000" dirty="0" err="1"/>
              <a:t>nl</a:t>
            </a:r>
            <a:r>
              <a:rPr lang="en-US" sz="3000" dirty="0"/>
              <a:t> setup increases the yearly KGE performance. We attribute this increase performance at the Mean and Deviation biases.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7831" y="1535943"/>
            <a:ext cx="10436337" cy="4936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816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D7B146A-55B5-4640-8F78-15C20EAFB8F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24694" y="124695"/>
                <a:ext cx="11859491" cy="1686457"/>
              </a:xfrm>
            </p:spPr>
            <p:txBody>
              <a:bodyPr anchor="t">
                <a:normAutofit/>
              </a:bodyPr>
              <a:lstStyle/>
              <a:p>
                <a:r>
                  <a:rPr lang="en-US" sz="3000" dirty="0"/>
                  <a:t>The improved performance happens at all the scales. However, the KGE improvement is limited to watersheds with areas above 100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0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3000" b="0" i="0" smtClean="0">
                            <a:latin typeface="Cambria Math" panose="02040503050406030204" pitchFamily="18" charset="0"/>
                          </a:rPr>
                          <m:t>km</m:t>
                        </m:r>
                      </m:e>
                      <m:sup>
                        <m:r>
                          <a:rPr lang="en-US" sz="3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000" dirty="0"/>
                  <a:t>.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D7B146A-55B5-4640-8F78-15C20EAFB8F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4694" y="124695"/>
                <a:ext cx="11859491" cy="1686457"/>
              </a:xfrm>
              <a:blipFill>
                <a:blip r:embed="rId2"/>
                <a:stretch>
                  <a:fillRect l="-1182" t="-72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3DBE0001-8EE4-4944-AC9A-87C524B18F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0211" y="2304556"/>
            <a:ext cx="11671578" cy="309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05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1DF02E-BC7B-4AF4-B81E-DDB58FEE6D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1705" y="1644577"/>
            <a:ext cx="9028590" cy="498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915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With the new model, we consider three new scenarios between 2002 and 2018: active layer (undrained), tiled (drained), and distributed drained (green).</a:t>
            </a:r>
          </a:p>
        </p:txBody>
      </p:sp>
      <p:pic>
        <p:nvPicPr>
          <p:cNvPr id="5" name="Imagen 4" descr="Imagen que contiene texto, mapa, tabla, grupo&#10;&#10;Descripción generada automáticamente">
            <a:extLst>
              <a:ext uri="{FF2B5EF4-FFF2-40B4-BE49-F238E27FC236}">
                <a16:creationId xmlns:a16="http://schemas.microsoft.com/office/drawing/2014/main" id="{DB1DDF1F-8C0A-4A9F-B61D-E3869DBB5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815" y="1547251"/>
            <a:ext cx="7199115" cy="5310749"/>
          </a:xfrm>
          <a:prstGeom prst="rect">
            <a:avLst/>
          </a:prstGeom>
        </p:spPr>
      </p:pic>
      <p:pic>
        <p:nvPicPr>
          <p:cNvPr id="7" name="Imagen 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8EF98A53-44E3-4474-9AF7-62CF672871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424" y="3181693"/>
            <a:ext cx="3971840" cy="2620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76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Some of the scenarios are dominant in the region.</a:t>
            </a:r>
          </a:p>
        </p:txBody>
      </p:sp>
      <p:pic>
        <p:nvPicPr>
          <p:cNvPr id="4" name="Imagen 3" descr="Imagen que contiene reloj&#10;&#10;Descripción generada automáticamente">
            <a:extLst>
              <a:ext uri="{FF2B5EF4-FFF2-40B4-BE49-F238E27FC236}">
                <a16:creationId xmlns:a16="http://schemas.microsoft.com/office/drawing/2014/main" id="{008C8853-D1DE-47DB-B2A0-5B3AFDCDE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9467"/>
            <a:ext cx="12192000" cy="372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666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B146A-55B5-4640-8F78-15C20EAFB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694" y="124695"/>
            <a:ext cx="11859491" cy="1686457"/>
          </a:xfrm>
        </p:spPr>
        <p:txBody>
          <a:bodyPr anchor="t">
            <a:normAutofit/>
          </a:bodyPr>
          <a:lstStyle/>
          <a:p>
            <a:r>
              <a:rPr lang="en-US" sz="3000" dirty="0"/>
              <a:t>The selected scenarios also have an spatial distribution inside Iowa.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A622D5A-2691-4CD1-AB5B-77DD94B80F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7173"/>
            <a:ext cx="6022261" cy="3439991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5850B01-ED85-4177-B0D7-667DB44AF4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46955" y="2237173"/>
            <a:ext cx="6022260" cy="3439991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F59848C-AA92-4BDD-B14C-78F3FA310B50}"/>
              </a:ext>
            </a:extLst>
          </p:cNvPr>
          <p:cNvSpPr txBox="1"/>
          <p:nvPr/>
        </p:nvSpPr>
        <p:spPr>
          <a:xfrm>
            <a:off x="719222" y="1689531"/>
            <a:ext cx="4873469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a) Scenarios selected for each gauge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EA490FF-B6D9-44F2-9310-24B0246D4FB9}"/>
              </a:ext>
            </a:extLst>
          </p:cNvPr>
          <p:cNvSpPr txBox="1"/>
          <p:nvPr/>
        </p:nvSpPr>
        <p:spPr>
          <a:xfrm>
            <a:off x="6703954" y="1689531"/>
            <a:ext cx="536335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b) Confidence of the selected scenarios.</a:t>
            </a:r>
          </a:p>
        </p:txBody>
      </p:sp>
    </p:spTree>
    <p:extLst>
      <p:ext uri="{BB962C8B-B14F-4D97-AF65-F5344CB8AC3E}">
        <p14:creationId xmlns:p14="http://schemas.microsoft.com/office/powerpoint/2010/main" val="68415009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9666</TotalTime>
  <Words>347</Words>
  <Application>Microsoft Office PowerPoint</Application>
  <PresentationFormat>Panorámica</PresentationFormat>
  <Paragraphs>23</Paragraphs>
  <Slides>13</Slides>
  <Notes>3</Notes>
  <HiddenSlides>1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Tema de Office</vt:lpstr>
      <vt:lpstr>Evaluation of a non-linear function to represent subsurface outflow and tile drainage.</vt:lpstr>
      <vt:lpstr>For the evaluation we use a version of the HLM model that has an active layer on the subsurface, and the option to include tile drainage.</vt:lpstr>
      <vt:lpstr>With the new model, we consider three new scenarios between 2002 and 2018: active layer (undrained), tiled (drained), and distributed drained (green).</vt:lpstr>
      <vt:lpstr>The HLM-nl setup increases the yearly KGE performance. We attribute this increase performance at the Mean and Deviation biases. </vt:lpstr>
      <vt:lpstr>The improved performance happens at all the scales. However, the KGE improvement is limited to watersheds with areas above 100 km^2.</vt:lpstr>
      <vt:lpstr>With the new model, we consider three new scenarios between 2002 and 2018: active layer (undrained), tiled (drained), and distributed drained (green).</vt:lpstr>
      <vt:lpstr>With the new model, we consider three new scenarios between 2002 and 2018: active layer (undrained), tiled (drained), and distributed drained (green).</vt:lpstr>
      <vt:lpstr>Some of the scenarios are dominant in the region.</vt:lpstr>
      <vt:lpstr>The selected scenarios also have an spatial distribution inside Iowa.</vt:lpstr>
      <vt:lpstr>Compared with the HLM-l, the best scenario of the HLM-nl produces a significant improvement at different regions of Iowa.</vt:lpstr>
      <vt:lpstr>Scenario 4 increases the peakflow performance producing some overestimations for the large values.</vt:lpstr>
      <vt:lpstr>We compare the standardized peak flow differences for scenarios 4, 9 and 12. Scenario 4 produces the highest performance followed by scenario 12. With scenario 9 we obtain a result similar to HLM-l. Despite its good performance, scenario 4 increases differences with over-estimations equal o greater than 1.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of a non-linear function to represent subsurface outflow and tile drainage.</dc:title>
  <dc:creator>Velasquez Giron, Nicolas</dc:creator>
  <cp:lastModifiedBy>Velasquez Giron, Nicolas</cp:lastModifiedBy>
  <cp:revision>22</cp:revision>
  <dcterms:created xsi:type="dcterms:W3CDTF">2020-06-29T22:01:55Z</dcterms:created>
  <dcterms:modified xsi:type="dcterms:W3CDTF">2020-07-07T11:33:05Z</dcterms:modified>
</cp:coreProperties>
</file>

<file path=docProps/thumbnail.jpeg>
</file>